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61d9bf713b_1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61d9bf713b_1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61d9bf713b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61d9bf713b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361d9bf713b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361d9bf713b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361d9bf713b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361d9bf713b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61d9bf713b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61d9bf713b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61d9bf713b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61d9bf713b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361d9bf713b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361d9bf713b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61d9bf713b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361d9bf713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61d9bf713b_1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61d9bf713b_1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61d9bf713b_1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61d9bf713b_1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61d9bf713b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361d9bf713b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61d9bf713b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61d9bf713b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velko7884_httpss.mj.run_beNa0MOXFg_httpss.mj.runaF1VdkM4Fn4_h_436e9840-c9e4-4672-8e0f-8202ef93f141_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0" y="44225"/>
            <a:ext cx="8520600" cy="84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 sz="3200">
                <a:solidFill>
                  <a:schemeClr val="lt1"/>
                </a:solidFill>
              </a:rPr>
              <a:t>Dreamnjak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0" y="26761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1451525" y="4432250"/>
            <a:ext cx="6058500" cy="15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lt1"/>
                </a:solidFill>
              </a:rPr>
              <a:t>AI-podržano isceljenje i učenje kroz snove</a:t>
            </a:r>
            <a:br>
              <a:rPr lang="en" sz="1600">
                <a:solidFill>
                  <a:schemeClr val="lt1"/>
                </a:solidFill>
              </a:rPr>
            </a:br>
            <a:r>
              <a:rPr i="1" lang="en" sz="1600">
                <a:solidFill>
                  <a:schemeClr val="lt1"/>
                </a:solidFill>
              </a:rPr>
              <a:t>Odmori se. Priseti se. Preoblikuj se.</a:t>
            </a:r>
            <a:endParaRPr i="1" sz="1600">
              <a:solidFill>
                <a:schemeClr val="lt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6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4" name="Google Shape;124;p22" title="velko7884_httpss.mj.run_beNa0MOXFg_httpss.mj.runaF1VdkM4Fn4_h_c6a46a42-998a-4029-8049-1c87231606cf_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590"/>
              <a:t>Priča 2 — Preokret kroz empatiju</a:t>
            </a:r>
            <a:endParaRPr b="1" sz="15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130" name="Google Shape;130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Dreamnjak se koristi i kod korisnika sa teškim porivima:</a:t>
            </a:r>
            <a:endParaRPr/>
          </a:p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Osoba sklona nasilju doživljava snove iz perspektive žrtve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AI koristi preokret u ulozi da bi preoblikovao doživljaj i smanjio poriv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U snu ne postoji emocionalni “release”, već učenje, uvid i desenzitizacija na zadovoljstvo koje dolazi iz ispunjena teških poriva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990"/>
              <a:t>Zašto je važno</a:t>
            </a:r>
            <a:endParaRPr b="1" sz="19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b="1" sz="989"/>
          </a:p>
        </p:txBody>
      </p:sp>
      <p:sp>
        <p:nvSpPr>
          <p:cNvPr id="136" name="Google Shape;136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2100"/>
              <a:buChar char="●"/>
            </a:pPr>
            <a:r>
              <a:rPr lang="en" sz="2100"/>
              <a:t>Snove retko koristimo svesno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Char char="●"/>
            </a:pPr>
            <a:r>
              <a:rPr lang="en" sz="2100"/>
              <a:t>Dreamnjak san pretvara u alat za oporavak, učenje i povezivanje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Char char="●"/>
            </a:pPr>
            <a:r>
              <a:rPr lang="en" sz="2100"/>
              <a:t>Ne menja stvarnost, ali menja priču koju sebi pričamo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100"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2090"/>
              <a:t>Zamislite budućnost</a:t>
            </a:r>
            <a:endParaRPr b="1" sz="20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142" name="Google Shape;142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Globalne zajednice koje sanjaju zajedno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Istorijske lekcije u snovima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Isceljenje kroz lično i deljeno iskustvo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Snovi kao socijalna mreža duše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 title="velko7884_httpss.mj.run_beNa0MOXFg_httpss.mj.runaF1VdkM4Fn4_h_5754e081-0f63-4324-b5af-f880d9dac00b_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3271200" y="326075"/>
            <a:ext cx="3492000" cy="9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2090">
                <a:solidFill>
                  <a:schemeClr val="lt1"/>
                </a:solidFill>
              </a:rPr>
              <a:t>Šta je Dreamnjak?</a:t>
            </a:r>
            <a:endParaRPr b="1" sz="209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105175" y="3081900"/>
            <a:ext cx="6058500" cy="28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lt1"/>
                </a:solidFill>
              </a:rPr>
              <a:t>Napredni neuro-interfejs koji omogućava:</a:t>
            </a:r>
            <a:endParaRPr sz="1800">
              <a:solidFill>
                <a:schemeClr val="lt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</a:pPr>
            <a:r>
              <a:rPr lang="en" sz="1800">
                <a:solidFill>
                  <a:schemeClr val="lt1"/>
                </a:solidFill>
              </a:rPr>
              <a:t>Personalizovane interaktivne snove</a:t>
            </a:r>
            <a:endParaRPr sz="1800">
              <a:solidFill>
                <a:schemeClr val="lt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</a:pPr>
            <a:r>
              <a:rPr lang="en" sz="1800">
                <a:solidFill>
                  <a:schemeClr val="lt1"/>
                </a:solidFill>
              </a:rPr>
              <a:t>Emocionalno isceljenje i samospoznaju</a:t>
            </a:r>
            <a:endParaRPr sz="1800">
              <a:solidFill>
                <a:schemeClr val="lt1"/>
              </a:solidFill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</a:pPr>
            <a:r>
              <a:rPr lang="en" sz="1800">
                <a:solidFill>
                  <a:schemeClr val="lt1"/>
                </a:solidFill>
              </a:rPr>
              <a:t>Učenje kroz istorijske, deljene i željene snovite svetove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690"/>
              <a:t>Osnovne karakteristike</a:t>
            </a:r>
            <a:endParaRPr b="1" sz="16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72" name="Google Shape;72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AI prilagođava sadržaj prema emocionalnim i psihološkim potrebama korisnika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Snove možemo podeliti na: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Regenerativne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Empatijske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Edukativne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○"/>
            </a:pPr>
            <a:r>
              <a:rPr lang="en"/>
              <a:t>Kolektivne (više korisnika u istom snu)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Etika i sigurnost su u osnovi sistema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45205"/>
              <a:buFont typeface="Arial"/>
              <a:buNone/>
            </a:pPr>
            <a:r>
              <a:rPr b="1" lang="en" sz="2433"/>
              <a:t>Primena</a:t>
            </a:r>
            <a:endParaRPr b="1" sz="2433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3244"/>
          </a:p>
        </p:txBody>
      </p:sp>
      <p:sp>
        <p:nvSpPr>
          <p:cNvPr id="78" name="Google Shape;78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Oporavak od trauma (PTSP, gubitak, zlostavljanje)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Razvijanje empatije (promena perspektive)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Učenje kroz simulirano iskustvo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Povezivanje sa potisnutim željama i vrednostima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490"/>
              <a:t>Vreme za priču — Cakana</a:t>
            </a:r>
            <a:br>
              <a:rPr b="1" lang="en" sz="1490"/>
            </a:br>
            <a:r>
              <a:rPr b="1" lang="en" sz="1490"/>
              <a:t>"Radost zaboravljenih snova"</a:t>
            </a:r>
            <a:endParaRPr b="1" sz="14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29845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42 godine, medicinska sestra iz Kraljeva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Oseća se zaglavljeno i odvojeno od sopstvenog bića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Dreamnjak joj pruža snove vezane za kreativnost i izražavanje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Podseća se koliko je volela da crta i kreira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/>
              <a:t>Nakon mesec dana koristi, upisuje kurs dizajna enterijera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8" title="velko7884_httpss.mj.run_beNa0MOXFg_httpss.mj.runaF1VdkM4Fn4_h_ec81f0da-9c38-4d1b-ba02-0acf6dd885fb_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8"/>
          <p:cNvSpPr txBox="1"/>
          <p:nvPr/>
        </p:nvSpPr>
        <p:spPr>
          <a:xfrm>
            <a:off x="4018050" y="85325"/>
            <a:ext cx="4407300" cy="124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1790">
                <a:solidFill>
                  <a:schemeClr val="lt1"/>
                </a:solidFill>
              </a:rPr>
              <a:t>Vreme je za priču </a:t>
            </a:r>
            <a:r>
              <a:rPr b="1" lang="en" sz="1790">
                <a:solidFill>
                  <a:schemeClr val="lt1"/>
                </a:solidFill>
              </a:rPr>
              <a:t>Cakanino putovanje kroz snove</a:t>
            </a:r>
            <a:endParaRPr b="1" sz="179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93" name="Google Shape;93;p18"/>
          <p:cNvSpPr txBox="1"/>
          <p:nvPr/>
        </p:nvSpPr>
        <p:spPr>
          <a:xfrm>
            <a:off x="105175" y="1152475"/>
            <a:ext cx="8919600" cy="39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28">
                <a:solidFill>
                  <a:schemeClr val="lt1"/>
                </a:solidFill>
              </a:rPr>
              <a:t>Cakana je medicinska sestra iz Kraljeva, ima 42 godine. Oduvek je htela da dizajnira haljine ali se nikad nije osmelila da se tim zanimanjem bavi. </a:t>
            </a:r>
            <a:endParaRPr sz="2128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2128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28">
                <a:solidFill>
                  <a:schemeClr val="lt1"/>
                </a:solidFill>
              </a:rPr>
              <a:t>Noć 1:</a:t>
            </a:r>
            <a:r>
              <a:rPr lang="en" sz="2128">
                <a:solidFill>
                  <a:schemeClr val="lt1"/>
                </a:solidFill>
              </a:rPr>
              <a:t> Nalazi se u svetlucavoj krojačkoj radionici, sve je u bojama koje voli. Prsti joj sami šiju tkaninu koja svetli. Iznad vrata stoji natpis: „Atelje Cakana“.</a:t>
            </a:r>
            <a:endParaRPr sz="2128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28">
                <a:solidFill>
                  <a:schemeClr val="lt1"/>
                </a:solidFill>
              </a:rPr>
              <a:t>Ujutru:</a:t>
            </a:r>
            <a:r>
              <a:rPr lang="en" sz="2128">
                <a:solidFill>
                  <a:schemeClr val="lt1"/>
                </a:solidFill>
              </a:rPr>
              <a:t> Probudila se nasmejana. Godinama se nije probudila nasmejana.</a:t>
            </a:r>
            <a:endParaRPr sz="2128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0" name="Google Shape;100;p19" title="velko7884_httpss.mj.run_beNa0MOXFg_httpss.mj.runaF1VdkM4Fn4_h_72041237-7178-4ee0-99f7-5483ae061c8c_1 (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9"/>
          <p:cNvSpPr txBox="1"/>
          <p:nvPr/>
        </p:nvSpPr>
        <p:spPr>
          <a:xfrm>
            <a:off x="2787400" y="85325"/>
            <a:ext cx="4186200" cy="9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790">
                <a:solidFill>
                  <a:schemeClr val="lt1"/>
                </a:solidFill>
              </a:rPr>
              <a:t>Cakanino putovanje kroz snove</a:t>
            </a:r>
            <a:endParaRPr b="1" sz="179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02" name="Google Shape;102;p19"/>
          <p:cNvSpPr txBox="1"/>
          <p:nvPr/>
        </p:nvSpPr>
        <p:spPr>
          <a:xfrm>
            <a:off x="105225" y="2615175"/>
            <a:ext cx="8520600" cy="28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900">
                <a:solidFill>
                  <a:schemeClr val="lt1"/>
                </a:solidFill>
                <a:highlight>
                  <a:srgbClr val="CCCCCC"/>
                </a:highlight>
              </a:rPr>
              <a:t>Noć 3:</a:t>
            </a:r>
            <a:r>
              <a:rPr lang="en" sz="1900">
                <a:solidFill>
                  <a:schemeClr val="lt1"/>
                </a:solidFill>
                <a:highlight>
                  <a:srgbClr val="CCCCCC"/>
                </a:highlight>
              </a:rPr>
              <a:t> San: Vraća se u osnovnu školu. Ima 12 godina i učestvuje na takmičenju u crtanju. Vidi malu sebe kako stoji pored crteža – učiteljica joj govori da je to "lep hobi, ali da ne može da živi od toga". AI pusti da to čuje ponovo. Onda joj doda još jedan glas: njen budući JA kaže: </a:t>
            </a:r>
            <a:r>
              <a:rPr b="1" lang="en" sz="1900">
                <a:solidFill>
                  <a:schemeClr val="lt1"/>
                </a:solidFill>
                <a:highlight>
                  <a:srgbClr val="CCCCCC"/>
                </a:highlight>
              </a:rPr>
              <a:t>“A možda ne moraš da živiš od toga, ali možeš da živiš s tim.”</a:t>
            </a:r>
            <a:endParaRPr b="1" sz="1900">
              <a:solidFill>
                <a:schemeClr val="lt1"/>
              </a:solidFill>
              <a:highlight>
                <a:srgbClr val="CCCCCC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900">
                <a:solidFill>
                  <a:schemeClr val="lt1"/>
                </a:solidFill>
                <a:highlight>
                  <a:srgbClr val="CCCCCC"/>
                </a:highlight>
              </a:rPr>
              <a:t>Ujutru:</a:t>
            </a:r>
            <a:r>
              <a:rPr lang="en" sz="1900">
                <a:solidFill>
                  <a:schemeClr val="lt1"/>
                </a:solidFill>
                <a:highlight>
                  <a:srgbClr val="CCCCCC"/>
                </a:highlight>
              </a:rPr>
              <a:t> Odlazi u knjižaru i kupuje svesku za skice.</a:t>
            </a:r>
            <a:endParaRPr sz="1900">
              <a:solidFill>
                <a:schemeClr val="lt1"/>
              </a:solidFill>
              <a:highlight>
                <a:srgbClr val="CCCCCC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lt1"/>
              </a:solidFill>
              <a:highlight>
                <a:srgbClr val="CCCCCC"/>
              </a:highligh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20" title="velko7884_httpss.mj.run_beNa0MOXFg_httpss.mj.runaF1VdkM4Fn4_h_2b1326e2-1d07-40d7-9151-949f58e8e30b_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9420"/>
            <a:ext cx="9144000" cy="512466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0"/>
          <p:cNvSpPr txBox="1"/>
          <p:nvPr/>
        </p:nvSpPr>
        <p:spPr>
          <a:xfrm>
            <a:off x="1030800" y="136675"/>
            <a:ext cx="38391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lt1"/>
                </a:solidFill>
              </a:rPr>
              <a:t>Cakanino putovanje kroz snove</a:t>
            </a:r>
            <a:endParaRPr sz="18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220200" y="2661150"/>
            <a:ext cx="8612100" cy="30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chemeClr val="lt1"/>
                </a:solidFill>
              </a:rPr>
              <a:t>Noć 5:</a:t>
            </a:r>
            <a:r>
              <a:rPr lang="en" sz="2000">
                <a:solidFill>
                  <a:schemeClr val="lt1"/>
                </a:solidFill>
              </a:rPr>
              <a:t> San: Nalazi se u zajedničkom snu sa još troje ljudi. Svi sede na trgu u Firenci, crtaju fontanu. Ne zna im imena, ali oseća da su tu jer i oni vraćaju deo sebe.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000">
                <a:solidFill>
                  <a:schemeClr val="lt1"/>
                </a:solidFill>
              </a:rPr>
              <a:t>Ujutru:</a:t>
            </a:r>
            <a:r>
              <a:rPr lang="en" sz="2000">
                <a:solidFill>
                  <a:schemeClr val="lt1"/>
                </a:solidFill>
              </a:rPr>
              <a:t> Prvi put ostavlja komentare u online grupi korisnika Dreamnjaka. Oseća da pripada.</a:t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1790"/>
              <a:t>Cakanino putovanje kroz snove</a:t>
            </a:r>
            <a:endParaRPr b="1" sz="179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3128">
                <a:solidFill>
                  <a:schemeClr val="dk1"/>
                </a:solidFill>
              </a:rPr>
              <a:t>Mesec dana kasnije:</a:t>
            </a:r>
            <a:endParaRPr b="1" sz="3128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128">
                <a:solidFill>
                  <a:schemeClr val="dk1"/>
                </a:solidFill>
              </a:rPr>
              <a:t>Cakana se prijavila na večernji kurs dizajna enterijera. Ne da bi menjala karijeru, nego da bi se, kako kaže, </a:t>
            </a:r>
            <a:r>
              <a:rPr b="1" lang="en" sz="3128">
                <a:solidFill>
                  <a:schemeClr val="dk1"/>
                </a:solidFill>
              </a:rPr>
              <a:t>vratila kući sebi</a:t>
            </a:r>
            <a:r>
              <a:rPr lang="en" sz="3128">
                <a:solidFill>
                  <a:schemeClr val="dk1"/>
                </a:solidFill>
              </a:rPr>
              <a:t>. Snovi su joj i dalje razigrani, ali i pitomi – sad ih koristi kao </a:t>
            </a:r>
            <a:r>
              <a:rPr b="1" lang="en" sz="3128">
                <a:solidFill>
                  <a:schemeClr val="dk1"/>
                </a:solidFill>
              </a:rPr>
              <a:t>podsetnik na ono što je moguće, ne na ono što je propušteno.</a:t>
            </a:r>
            <a:endParaRPr sz="3915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 sz="3128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